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9" r:id="rId1"/>
  </p:sldMasterIdLst>
  <p:notesMasterIdLst>
    <p:notesMasterId r:id="rId31"/>
  </p:notesMasterIdLst>
  <p:sldIdLst>
    <p:sldId id="257" r:id="rId2"/>
    <p:sldId id="331" r:id="rId3"/>
    <p:sldId id="305" r:id="rId4"/>
    <p:sldId id="429" r:id="rId5"/>
    <p:sldId id="356" r:id="rId6"/>
    <p:sldId id="431" r:id="rId7"/>
    <p:sldId id="430" r:id="rId8"/>
    <p:sldId id="265" r:id="rId9"/>
    <p:sldId id="329" r:id="rId10"/>
    <p:sldId id="334" r:id="rId11"/>
    <p:sldId id="432" r:id="rId12"/>
    <p:sldId id="278" r:id="rId13"/>
    <p:sldId id="283" r:id="rId14"/>
    <p:sldId id="291" r:id="rId15"/>
    <p:sldId id="292" r:id="rId16"/>
    <p:sldId id="293" r:id="rId17"/>
    <p:sldId id="296" r:id="rId18"/>
    <p:sldId id="301" r:id="rId19"/>
    <p:sldId id="433" r:id="rId20"/>
    <p:sldId id="271" r:id="rId21"/>
    <p:sldId id="269" r:id="rId22"/>
    <p:sldId id="268" r:id="rId23"/>
    <p:sldId id="270" r:id="rId24"/>
    <p:sldId id="267" r:id="rId25"/>
    <p:sldId id="434" r:id="rId26"/>
    <p:sldId id="333" r:id="rId27"/>
    <p:sldId id="435" r:id="rId28"/>
    <p:sldId id="1075" r:id="rId29"/>
    <p:sldId id="330" r:id="rId30"/>
  </p:sldIdLst>
  <p:sldSz cx="12192000" cy="6858000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utura PT Book" panose="020B0604020202020204" charset="0"/>
      <p:regular r:id="rId36"/>
      <p:italic r:id="rId37"/>
    </p:embeddedFont>
    <p:embeddedFont>
      <p:font typeface="Futura PT Demi" panose="020B0604020202020204" charset="-52"/>
      <p:regular r:id="rId38"/>
      <p:italic r:id="rId39"/>
    </p:embeddedFont>
  </p:embeddedFont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420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3399"/>
    <a:srgbClr val="CC9900"/>
    <a:srgbClr val="CCCC00"/>
    <a:srgbClr val="0000FF"/>
    <a:srgbClr val="CC0000"/>
    <a:srgbClr val="FF00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A0BDC8-8E5B-4893-80BB-2AFAAD4678CB}" v="55" dt="2021-02-10T14:23:09.87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9" autoAdjust="0"/>
    <p:restoredTop sz="94660"/>
  </p:normalViewPr>
  <p:slideViewPr>
    <p:cSldViewPr>
      <p:cViewPr varScale="1">
        <p:scale>
          <a:sx n="81" d="100"/>
          <a:sy n="81" d="100"/>
        </p:scale>
        <p:origin x="720" y="53"/>
      </p:cViewPr>
      <p:guideLst>
        <p:guide orient="horz" pos="2160"/>
        <p:guide pos="4203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26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5E7B0E2E-B86D-4D90-B582-6BF0F490160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B7EF2D44-F5A1-4A87-A3AB-E68BCA5D26BB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768DDF4-CC87-4356-85D7-4DC240117D37}" type="datetimeFigureOut">
              <a:rPr lang="ru-RU" altLang="ru-RU"/>
              <a:pPr>
                <a:defRPr/>
              </a:pPr>
              <a:t>03.03.2022</a:t>
            </a:fld>
            <a:endParaRPr lang="ru-RU" altLang="ru-RU"/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B81CC07-4C1F-4A45-AAC9-CFDF07E632B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3A7E78F7-4374-43CD-8799-164831CE6173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ADAEA85D-D11C-4CF2-B520-EAE809E2083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96953883-F051-49B0-9DB0-C50D009266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AAC8476-B241-4DD1-B4CE-9D1FD6D090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Основные возможности системы программ «1С:Образование 5. Школа» соответствуют</a:t>
            </a:r>
            <a:r>
              <a:rPr lang="ru-RU" baseline="0" dirty="0"/>
              <a:t> мировым и национальным трендам развития электронного обучения. Данная программа позволяет создать в школе цифровую образовательную среду, соответствующую тем требованиям, который предъявляются к этой среде в рамках проекта «Цифровая школа».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504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>
            <a:extLst>
              <a:ext uri="{FF2B5EF4-FFF2-40B4-BE49-F238E27FC236}">
                <a16:creationId xmlns:a16="http://schemas.microsoft.com/office/drawing/2014/main" id="{7BFB4DD6-6109-4B59-A39A-8E45545772E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Заметки 2">
            <a:extLst>
              <a:ext uri="{FF2B5EF4-FFF2-40B4-BE49-F238E27FC236}">
                <a16:creationId xmlns:a16="http://schemas.microsoft.com/office/drawing/2014/main" id="{7D6B4942-404B-4D58-A455-BCD2981DF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ru-RU" altLang="ru-RU"/>
              <a:t>Курсы для подготовки к ГИА по математике и русскому языку. Эту форму ГИА проходят все школьники без исключения. Курсы может открыть как партнер на своей базе, так и школа. С нового учебного года планируем давать соответствующие статусы, об условиях будет сообщено в инфописьмах и рассылках.</a:t>
            </a:r>
          </a:p>
        </p:txBody>
      </p:sp>
      <p:sp>
        <p:nvSpPr>
          <p:cNvPr id="13316" name="Номер слайда 3">
            <a:extLst>
              <a:ext uri="{FF2B5EF4-FFF2-40B4-BE49-F238E27FC236}">
                <a16:creationId xmlns:a16="http://schemas.microsoft.com/office/drawing/2014/main" id="{98503377-A43F-4932-96B5-C4E1FD8C46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873E104-3698-4FAC-8600-C59CBA9BDDC9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Показать материалы по теме «Сечения»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C8476-B241-4DD1-B4CE-9D1FD6D0902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1079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F5D07FE-ADD6-4797-A399-827395B105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8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158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961629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966201" y="115889"/>
            <a:ext cx="2891367" cy="4752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7867" y="115889"/>
            <a:ext cx="8475133" cy="4752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583001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noProof="0" dirty="0"/>
              <a:t>Образец текста</a:t>
            </a:r>
          </a:p>
          <a:p>
            <a:pPr lvl="1"/>
            <a:r>
              <a:rPr lang="ru-RU" noProof="0" dirty="0"/>
              <a:t>Второй уровень</a:t>
            </a:r>
          </a:p>
          <a:p>
            <a:pPr lvl="2"/>
            <a:r>
              <a:rPr lang="ru-RU" noProof="0" dirty="0"/>
              <a:t>Третий уровень</a:t>
            </a:r>
          </a:p>
          <a:p>
            <a:pPr lvl="3"/>
            <a:r>
              <a:rPr lang="ru-RU" noProof="0" dirty="0"/>
              <a:t>Четвертый уровень</a:t>
            </a:r>
          </a:p>
          <a:p>
            <a:pPr lvl="4"/>
            <a:r>
              <a:rPr lang="ru-RU" noProof="0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79952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42217521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3146885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418810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2267216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6120"/>
            <a:ext cx="5156200" cy="435052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967541" y="453588"/>
            <a:ext cx="9601200" cy="49229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ru-RU" dirty="0"/>
              <a:t>Тема доклада</a:t>
            </a:r>
          </a:p>
        </p:txBody>
      </p:sp>
    </p:spTree>
    <p:extLst>
      <p:ext uri="{BB962C8B-B14F-4D97-AF65-F5344CB8AC3E}">
        <p14:creationId xmlns:p14="http://schemas.microsoft.com/office/powerpoint/2010/main" val="2210844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535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4">
            <a:extLst>
              <a:ext uri="{FF2B5EF4-FFF2-40B4-BE49-F238E27FC236}">
                <a16:creationId xmlns:a16="http://schemas.microsoft.com/office/drawing/2014/main" id="{05DE5F47-A14E-40E5-B5E0-DF7FBDDAC1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643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59164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4">
            <a:extLst>
              <a:ext uri="{FF2B5EF4-FFF2-40B4-BE49-F238E27FC236}">
                <a16:creationId xmlns:a16="http://schemas.microsoft.com/office/drawing/2014/main" id="{5C2901BA-E5DE-4BC6-A22F-E82F992FF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570536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4064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14092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6325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23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3424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Рисунок 2">
            <a:extLst>
              <a:ext uri="{FF2B5EF4-FFF2-40B4-BE49-F238E27FC236}">
                <a16:creationId xmlns:a16="http://schemas.microsoft.com/office/drawing/2014/main" id="{579B19B0-19C4-4FFD-9E65-22AC10291CB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2">
            <a:extLst>
              <a:ext uri="{FF2B5EF4-FFF2-40B4-BE49-F238E27FC236}">
                <a16:creationId xmlns:a16="http://schemas.microsoft.com/office/drawing/2014/main" id="{E2672F33-E4A0-435B-875D-7435B41560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13">
            <a:extLst>
              <a:ext uri="{FF2B5EF4-FFF2-40B4-BE49-F238E27FC236}">
                <a16:creationId xmlns:a16="http://schemas.microsoft.com/office/drawing/2014/main" id="{A3FE82B8-FB96-4382-A92F-117CE07B1E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795" r:id="rId3"/>
    <p:sldLayoutId id="2147483807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  <p:sldLayoutId id="2147483804" r:id="rId13"/>
    <p:sldLayoutId id="2147483814" r:id="rId14"/>
    <p:sldLayoutId id="2147483815" r:id="rId15"/>
    <p:sldLayoutId id="2147483817" r:id="rId16"/>
    <p:sldLayoutId id="2147483821" r:id="rId17"/>
    <p:sldLayoutId id="2147483824" r:id="rId18"/>
    <p:sldLayoutId id="2147483825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anose="020B0702020204020303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Futura PT Dem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2000">
          <a:solidFill>
            <a:schemeClr val="tx1"/>
          </a:solidFill>
          <a:latin typeface="Futura PT Demi" panose="020B0702020204020303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>
          <a:solidFill>
            <a:schemeClr val="tx1"/>
          </a:solidFill>
          <a:latin typeface="Futura PT Demi" panose="020B0702020204020303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600">
          <a:solidFill>
            <a:schemeClr val="tx1"/>
          </a:solidFill>
          <a:latin typeface="Futura PT Demi" panose="020B0702020204020303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400">
          <a:solidFill>
            <a:schemeClr val="tx1"/>
          </a:solidFill>
          <a:latin typeface="Futura PT Demi" panose="020B0702020204020303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Futura PT Demi" panose="020B0702020204020303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Relationship Id="rId6" Type="http://schemas.openxmlformats.org/officeDocument/2006/relationships/hyperlink" Target="https://obrazovanie.1c.ru/events/2020/12-09/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ogazeta.ru/articles/2021/3/5/quality_of_education/16610-k_2023_godu_vpr_planiruyut_perevesti_v_kompyuternyy_format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rep.1c.ru/library.html#node=8975&amp;path=/26/29/8975/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" TargetMode="Externa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1.gi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obrazovanie.1c.ru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du.asi.ru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reestr.digital.gov.ru/reestr/306311/?sphrase_id=24591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5">
            <a:extLst>
              <a:ext uri="{FF2B5EF4-FFF2-40B4-BE49-F238E27FC236}">
                <a16:creationId xmlns:a16="http://schemas.microsoft.com/office/drawing/2014/main" id="{E353B2ED-58CD-4517-9D33-6BD02FAA8B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4052" y="1700808"/>
            <a:ext cx="6119812" cy="676275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utura PT Book" panose="020B0502020204020303" pitchFamily="34" charset="-5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Futura PT Book" panose="020B0502020204020303" pitchFamily="34" charset="-5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utura PT Book" panose="020B0502020204020303" pitchFamily="34" charset="-5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Futura PT Book" panose="020B0502020204020303" pitchFamily="34" charset="-52"/>
              </a:defRPr>
            </a:lvl9pPr>
          </a:lstStyle>
          <a:p>
            <a:pPr>
              <a:buNone/>
            </a:pPr>
            <a:r>
              <a:rPr lang="ru-RU" sz="4000" b="1" dirty="0"/>
              <a:t>Учебные материалы </a:t>
            </a:r>
            <a:br>
              <a:rPr lang="ru-RU" sz="4000" b="1" dirty="0"/>
            </a:br>
            <a:r>
              <a:rPr lang="ru-RU" sz="4000" b="1" dirty="0"/>
              <a:t>для подготовки </a:t>
            </a:r>
            <a:br>
              <a:rPr lang="ru-RU" sz="4000" b="1" dirty="0"/>
            </a:br>
            <a:r>
              <a:rPr lang="ru-RU" sz="4000" b="1" dirty="0"/>
              <a:t>к ЕГЭ по математике, информатике </a:t>
            </a:r>
            <a:br>
              <a:rPr lang="ru-RU" sz="4000" b="1" dirty="0"/>
            </a:br>
            <a:r>
              <a:rPr lang="ru-RU" sz="4000" b="1" dirty="0"/>
              <a:t>и русскому языку в цифровой библиотеке</a:t>
            </a:r>
            <a:br>
              <a:rPr lang="ru-RU" sz="4000" b="1" dirty="0"/>
            </a:br>
            <a:r>
              <a:rPr lang="ru-RU" sz="4000" b="1" dirty="0"/>
              <a:t>«1С:Образование»</a:t>
            </a: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C322C36C-3B96-486D-9DE3-0BB9BD7A16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542" y="5207000"/>
            <a:ext cx="274955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-52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Татьяна </a:t>
            </a:r>
            <a:r>
              <a:rPr lang="ru-RU" altLang="ru-RU" sz="1600" dirty="0" err="1">
                <a:solidFill>
                  <a:srgbClr val="1C1C1C"/>
                </a:solidFill>
              </a:rPr>
              <a:t>Чернецкая</a:t>
            </a:r>
            <a:endParaRPr lang="ru-RU" altLang="ru-RU" sz="1600" dirty="0">
              <a:solidFill>
                <a:srgbClr val="1C1C1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Ведущий методист, </a:t>
            </a:r>
            <a:r>
              <a:rPr lang="ru-RU" altLang="ru-RU" sz="1600" dirty="0" err="1">
                <a:solidFill>
                  <a:srgbClr val="1C1C1C"/>
                </a:solidFill>
              </a:rPr>
              <a:t>к.п.н</a:t>
            </a:r>
            <a:r>
              <a:rPr lang="ru-RU" altLang="ru-RU" sz="1600" dirty="0">
                <a:solidFill>
                  <a:srgbClr val="1C1C1C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dirty="0">
                <a:solidFill>
                  <a:srgbClr val="1C1C1C"/>
                </a:solidFill>
              </a:rPr>
              <a:t>Фирма «1С»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A1EC7-F83D-4208-9750-752F13221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552" y="188640"/>
            <a:ext cx="9410700" cy="1081087"/>
          </a:xfrm>
        </p:spPr>
        <p:txBody>
          <a:bodyPr/>
          <a:lstStyle/>
          <a:p>
            <a:r>
              <a:rPr lang="ru-RU" dirty="0"/>
              <a:t>Опыт Учебного центра № 1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458C15-D7AE-4F1E-89FA-FC2B4D372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700213"/>
            <a:ext cx="7320830" cy="3168650"/>
          </a:xfrm>
        </p:spPr>
        <p:txBody>
          <a:bodyPr/>
          <a:lstStyle/>
          <a:p>
            <a:r>
              <a:rPr lang="ru-RU" dirty="0"/>
              <a:t>С 2016 года курсы подготовки к ГИА проводятся с использованием цифровых инструментов</a:t>
            </a:r>
          </a:p>
          <a:p>
            <a:r>
              <a:rPr lang="ru-RU" dirty="0"/>
              <a:t>Одинаково эффективно проходят как очно, так и с применением дистанционных технологий</a:t>
            </a:r>
          </a:p>
          <a:p>
            <a:r>
              <a:rPr lang="ru-RU" dirty="0"/>
              <a:t>На курсах подготовки к ЕГЭ мотивированные учащиеся стабильно показывают высокие результаты: </a:t>
            </a:r>
          </a:p>
          <a:p>
            <a:pPr lvl="1"/>
            <a:r>
              <a:rPr lang="ru-RU" dirty="0"/>
              <a:t>85+ по математике </a:t>
            </a:r>
          </a:p>
          <a:p>
            <a:pPr lvl="1"/>
            <a:r>
              <a:rPr lang="ru-RU" dirty="0"/>
              <a:t>90+ по русскому языку</a:t>
            </a:r>
          </a:p>
        </p:txBody>
      </p:sp>
      <p:pic>
        <p:nvPicPr>
          <p:cNvPr id="4" name="Picture 9">
            <a:extLst>
              <a:ext uri="{FF2B5EF4-FFF2-40B4-BE49-F238E27FC236}">
                <a16:creationId xmlns:a16="http://schemas.microsoft.com/office/drawing/2014/main" id="{C312A453-A0BD-4626-9F53-717DFB48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12" y="3408622"/>
            <a:ext cx="4683121" cy="2907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6158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F4D3411B-4C45-448D-A2BA-790134009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Егэ</a:t>
            </a:r>
            <a:r>
              <a:rPr lang="ru-RU" dirty="0"/>
              <a:t> по информатике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2C2A15B-8186-43C3-B9C6-AD6048FE0D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51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7C535A30-B2B0-4905-9559-78527CDF6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2348880"/>
            <a:ext cx="2679813" cy="2569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815" y="453588"/>
            <a:ext cx="7199637" cy="984581"/>
          </a:xfrm>
        </p:spPr>
        <p:txBody>
          <a:bodyPr/>
          <a:lstStyle/>
          <a:p>
            <a:r>
              <a:rPr lang="ru-RU" altLang="ru-RU" dirty="0"/>
              <a:t>Опыт подготовки в ЕГЭ по информатике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336212" y="1917108"/>
            <a:ext cx="6191836" cy="3910393"/>
          </a:xfrm>
        </p:spPr>
        <p:txBody>
          <a:bodyPr/>
          <a:lstStyle/>
          <a:p>
            <a:pPr lvl="0"/>
            <a:r>
              <a:rPr lang="ru-RU" dirty="0"/>
              <a:t>Сертифицированный курс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«Подготовка к ЕГЭ по информатике»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разработан в 2013 году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  «1С:Учебный центр № 1» </a:t>
            </a:r>
          </a:p>
          <a:p>
            <a:pPr lvl="0"/>
            <a:r>
              <a:rPr lang="ru-RU" dirty="0"/>
              <a:t>Апробация и внедрение курса в системе учебных центров «1С:Клуб программистов»</a:t>
            </a:r>
          </a:p>
          <a:p>
            <a:pPr lvl="0"/>
            <a:r>
              <a:rPr lang="ru-RU" dirty="0"/>
              <a:t>Электронное издание «1С:Репетитор. Информатика. ЕГЭ»  </a:t>
            </a:r>
          </a:p>
          <a:p>
            <a:pPr marL="0" indent="0">
              <a:buNone/>
            </a:pPr>
            <a:r>
              <a:rPr lang="ru-RU" dirty="0"/>
              <a:t>   OOО «1С-Паблишинг», 2016</a:t>
            </a:r>
          </a:p>
          <a:p>
            <a:r>
              <a:rPr lang="ru-RU" dirty="0"/>
              <a:t>Совершенствование и обновление курса в системе учебных центров «1С:Клуб программистов»</a:t>
            </a:r>
            <a:endParaRPr lang="ru-RU" altLang="ru-RU" dirty="0"/>
          </a:p>
          <a:p>
            <a:pPr lvl="0"/>
            <a:endParaRPr lang="ru-RU" dirty="0"/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12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264" y="3872304"/>
            <a:ext cx="3167896" cy="2557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68815" y="453588"/>
            <a:ext cx="7199637" cy="984581"/>
          </a:xfrm>
        </p:spPr>
        <p:txBody>
          <a:bodyPr/>
          <a:lstStyle/>
          <a:p>
            <a:r>
              <a:rPr lang="ru-RU" altLang="ru-RU" dirty="0"/>
              <a:t>Цифровые учебные материалы 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idx="1"/>
          </p:nvPr>
        </p:nvSpPr>
        <p:spPr>
          <a:xfrm>
            <a:off x="336212" y="2132855"/>
            <a:ext cx="6767900" cy="3694645"/>
          </a:xfrm>
        </p:spPr>
        <p:txBody>
          <a:bodyPr/>
          <a:lstStyle/>
          <a:p>
            <a:r>
              <a:rPr lang="ru-RU" dirty="0"/>
              <a:t>Предназначены для: </a:t>
            </a:r>
          </a:p>
          <a:p>
            <a:pPr lvl="1"/>
            <a:r>
              <a:rPr lang="ru-RU" dirty="0"/>
              <a:t>Учащихся, желающих качественно подготовиться к сдаче ЕГЭ по информатике</a:t>
            </a:r>
          </a:p>
          <a:p>
            <a:pPr lvl="1"/>
            <a:r>
              <a:rPr lang="ru-RU" dirty="0"/>
              <a:t>Педагогов, стремящихся организовать систематическую работу по подготовке учащихся к ЕГЭ</a:t>
            </a:r>
          </a:p>
          <a:p>
            <a:r>
              <a:rPr lang="ru-RU" altLang="ru-RU" dirty="0"/>
              <a:t>Ориентированы </a:t>
            </a:r>
            <a:r>
              <a:rPr lang="ru-RU" dirty="0"/>
              <a:t>на подготовку обучающихся к решению теоретических задач</a:t>
            </a:r>
          </a:p>
          <a:p>
            <a:r>
              <a:rPr lang="ru-RU" dirty="0"/>
              <a:t>Могут быть использованы для теоретической подготовки к решению заданий, которые выполняются с использованием прилагаемых файлов</a:t>
            </a:r>
            <a:endParaRPr lang="ru-RU" altLang="ru-RU" dirty="0"/>
          </a:p>
          <a:p>
            <a:endParaRPr lang="ru-RU" altLang="ru-RU" dirty="0"/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13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2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867520" y="2301021"/>
            <a:ext cx="3952298" cy="335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5011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403197" y="1684480"/>
            <a:ext cx="5908827" cy="4379322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/>
              <a:t>Тема</a:t>
            </a:r>
          </a:p>
          <a:p>
            <a:pPr marL="719766">
              <a:buFont typeface="Courier New" pitchFamily="49" charset="0"/>
              <a:buChar char="o"/>
            </a:pPr>
            <a:r>
              <a:rPr lang="ru-RU" sz="2399" dirty="0"/>
              <a:t>Теория</a:t>
            </a:r>
          </a:p>
          <a:p>
            <a:pPr marL="719766">
              <a:buFont typeface="Courier New" pitchFamily="49" charset="0"/>
              <a:buChar char="o"/>
            </a:pPr>
            <a:r>
              <a:rPr lang="ru-RU" sz="2399" dirty="0"/>
              <a:t>Тренажеры</a:t>
            </a:r>
          </a:p>
          <a:p>
            <a:pPr marL="719766">
              <a:buFont typeface="Courier New" pitchFamily="49" charset="0"/>
              <a:buChar char="o"/>
            </a:pPr>
            <a:r>
              <a:rPr lang="ru-RU" sz="2399" dirty="0"/>
              <a:t>Задачи для самостоятельного решения</a:t>
            </a:r>
          </a:p>
          <a:p>
            <a:endParaRPr lang="ru-RU" dirty="0"/>
          </a:p>
          <a:p>
            <a:r>
              <a:rPr lang="ru-RU" dirty="0"/>
              <a:t>Предполагается последовательное ознакомление с теоретическим материалом, просмотр задач с решениями, работа с тренажерами и решение самостоятельных работ 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5248" y="1605360"/>
            <a:ext cx="5154609" cy="4350524"/>
          </a:xfrm>
        </p:spPr>
        <p:txBody>
          <a:bodyPr/>
          <a:lstStyle/>
          <a:p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Цифровые учебные материалы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14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1791" y="2749469"/>
            <a:ext cx="5684037" cy="176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3426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817043" y="1509380"/>
            <a:ext cx="7006616" cy="43793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Материал для повторения школьной программы:</a:t>
            </a:r>
          </a:p>
          <a:p>
            <a:r>
              <a:rPr lang="ru-RU" dirty="0"/>
              <a:t>определение понятий, </a:t>
            </a:r>
          </a:p>
          <a:p>
            <a:r>
              <a:rPr lang="ru-RU" dirty="0"/>
              <a:t>формулы и правила,</a:t>
            </a:r>
          </a:p>
          <a:p>
            <a:r>
              <a:rPr lang="ru-RU" dirty="0"/>
              <a:t>схемы,</a:t>
            </a:r>
          </a:p>
          <a:p>
            <a:r>
              <a:rPr lang="ru-RU" dirty="0"/>
              <a:t>формулировки алгоритмов для решения задач,</a:t>
            </a:r>
          </a:p>
          <a:p>
            <a:r>
              <a:rPr lang="ru-RU" dirty="0"/>
              <a:t>памятки,</a:t>
            </a:r>
          </a:p>
          <a:p>
            <a:r>
              <a:rPr lang="ru-RU" dirty="0"/>
              <a:t>примеры решения задач.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5248" y="1605360"/>
            <a:ext cx="5154609" cy="4350524"/>
          </a:xfrm>
        </p:spPr>
        <p:txBody>
          <a:bodyPr/>
          <a:lstStyle/>
          <a:p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Теория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15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128" y="2132856"/>
            <a:ext cx="3509442" cy="348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150" y="4580773"/>
            <a:ext cx="3356328" cy="1425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03931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953681" y="1239339"/>
            <a:ext cx="7006616" cy="43793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Задания снабжены :</a:t>
            </a:r>
          </a:p>
          <a:p>
            <a:r>
              <a:rPr lang="ru-RU" dirty="0"/>
              <a:t>подсказками,</a:t>
            </a:r>
          </a:p>
          <a:p>
            <a:r>
              <a:rPr lang="ru-RU" dirty="0"/>
              <a:t>решениями </a:t>
            </a:r>
          </a:p>
          <a:p>
            <a:r>
              <a:rPr lang="ru-RU" dirty="0"/>
              <a:t>комментариями к неверным действиям.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16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3" name="Picture 3">
            <a:extLst>
              <a:ext uri="{FF2B5EF4-FFF2-40B4-BE49-F238E27FC236}">
                <a16:creationId xmlns:a16="http://schemas.microsoft.com/office/drawing/2014/main" id="{8743752E-E706-40C5-B004-131D662E1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6" y="2819170"/>
            <a:ext cx="3447077" cy="2559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5">
            <a:extLst>
              <a:ext uri="{FF2B5EF4-FFF2-40B4-BE49-F238E27FC236}">
                <a16:creationId xmlns:a16="http://schemas.microsoft.com/office/drawing/2014/main" id="{D6FC35DA-BC4A-4BE6-91C2-D3395D2EB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34" y="3112630"/>
            <a:ext cx="3008610" cy="2559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14B838BD-AF7A-4490-9698-8BF08E4C6A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7402" y="3406090"/>
            <a:ext cx="3255164" cy="2774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C70095D5-DB75-4EBC-A895-9E7209A2A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7914" y="3586939"/>
            <a:ext cx="2970257" cy="259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120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бъект 11"/>
          <p:cNvSpPr>
            <a:spLocks noGrp="1"/>
          </p:cNvSpPr>
          <p:nvPr>
            <p:ph sz="half" idx="1"/>
          </p:nvPr>
        </p:nvSpPr>
        <p:spPr>
          <a:xfrm>
            <a:off x="695400" y="1392981"/>
            <a:ext cx="6238768" cy="2651663"/>
          </a:xfrm>
        </p:spPr>
        <p:txBody>
          <a:bodyPr/>
          <a:lstStyle/>
          <a:p>
            <a:r>
              <a:rPr lang="ru-RU" dirty="0"/>
              <a:t>Типовые задачи</a:t>
            </a:r>
          </a:p>
          <a:p>
            <a:r>
              <a:rPr lang="ru-RU" dirty="0"/>
              <a:t> Разный уровень сложности</a:t>
            </a:r>
          </a:p>
          <a:p>
            <a:r>
              <a:rPr lang="ru-RU" dirty="0"/>
              <a:t> Избыточное количество заданий для тренировки навыка самостоятельного решения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55248" y="1605360"/>
            <a:ext cx="5154609" cy="4350524"/>
          </a:xfrm>
        </p:spPr>
        <p:txBody>
          <a:bodyPr/>
          <a:lstStyle/>
          <a:p>
            <a:endParaRPr lang="ru-RU" dirty="0"/>
          </a:p>
          <a:p>
            <a:pPr>
              <a:spcBef>
                <a:spcPts val="0"/>
              </a:spcBef>
            </a:pP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8815" y="453587"/>
            <a:ext cx="7199637" cy="959812"/>
          </a:xfrm>
        </p:spPr>
        <p:txBody>
          <a:bodyPr/>
          <a:lstStyle/>
          <a:p>
            <a:r>
              <a:rPr lang="ru-RU" dirty="0"/>
              <a:t>Задачи для самостоятельного решения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17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435B4BAF-AA17-4845-AD23-322EB4B73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" y="3140968"/>
            <a:ext cx="314409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>
            <a:extLst>
              <a:ext uri="{FF2B5EF4-FFF2-40B4-BE49-F238E27FC236}">
                <a16:creationId xmlns:a16="http://schemas.microsoft.com/office/drawing/2014/main" id="{68F9F61E-C735-4FB1-917D-BF430A0933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060" y="3366981"/>
            <a:ext cx="2786351" cy="23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B1798844-4362-46D4-AAFA-BB2AE8EED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256" y="3563272"/>
            <a:ext cx="3174332" cy="2313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C58D53B3-F61A-4E26-AE88-4AB1AB6F3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1297" y="3753140"/>
            <a:ext cx="3203279" cy="234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336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Тренажеры</a:t>
            </a:r>
          </a:p>
        </p:txBody>
      </p:sp>
      <p:sp>
        <p:nvSpPr>
          <p:cNvPr id="414724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222A6B6D-147A-4D86-9885-3A505CE195A3}" type="slidenum">
              <a:rPr lang="ru-RU" altLang="ru-RU" sz="1333" b="1">
                <a:solidFill>
                  <a:srgbClr val="0D3E65"/>
                </a:solidFill>
              </a:rPr>
              <a:pPr algn="r"/>
              <a:t>18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454180"/>
            <a:ext cx="4414772" cy="75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30" y="2211940"/>
            <a:ext cx="6102075" cy="335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E5072EC-C274-43DB-92FC-8945F0BA9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2170307"/>
            <a:ext cx="3114099" cy="2517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4D846DCD-472B-41BE-A91E-71CF774ED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5535" y="3082943"/>
            <a:ext cx="3202818" cy="2637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39B659B-EFCE-484C-9989-6357AC1D2649}"/>
              </a:ext>
            </a:extLst>
          </p:cNvPr>
          <p:cNvSpPr txBox="1"/>
          <p:nvPr/>
        </p:nvSpPr>
        <p:spPr>
          <a:xfrm>
            <a:off x="549555" y="5877272"/>
            <a:ext cx="10250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/>
              <a:t>Подробнее – в видеозаписи вебинара «Готовимся к ГИА. Информатика» </a:t>
            </a:r>
            <a:r>
              <a:rPr lang="en-US" b="1" dirty="0">
                <a:hlinkClick r:id="rId6"/>
              </a:rPr>
              <a:t>https://obrazovanie.1c.ru/events/2020/12-09/</a:t>
            </a:r>
            <a:r>
              <a:rPr lang="ru-RU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1140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E5992679-7147-4AF8-BE8D-F90937675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Егэ</a:t>
            </a:r>
            <a:r>
              <a:rPr lang="ru-RU" dirty="0"/>
              <a:t> по русскому языку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197EB0B-3472-48DD-B559-8695A8C5EB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14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F9113-E573-4202-A360-AD92BEFDD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5520" y="260648"/>
            <a:ext cx="9410700" cy="1081087"/>
          </a:xfrm>
        </p:spPr>
        <p:txBody>
          <a:bodyPr/>
          <a:lstStyle/>
          <a:p>
            <a:r>
              <a:rPr lang="ru-RU" dirty="0"/>
              <a:t>Направления цифровизации ГИА школьников</a:t>
            </a:r>
          </a:p>
        </p:txBody>
      </p:sp>
      <p:pic>
        <p:nvPicPr>
          <p:cNvPr id="4" name="Объект 8">
            <a:extLst>
              <a:ext uri="{FF2B5EF4-FFF2-40B4-BE49-F238E27FC236}">
                <a16:creationId xmlns:a16="http://schemas.microsoft.com/office/drawing/2014/main" id="{C47732ED-3AE4-42C9-8579-B00E70EC8C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724726" y="2088284"/>
            <a:ext cx="5467274" cy="295232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65A10B-51C1-499E-9A7B-C586CA5F2DC5}"/>
              </a:ext>
            </a:extLst>
          </p:cNvPr>
          <p:cNvSpPr txBox="1"/>
          <p:nvPr/>
        </p:nvSpPr>
        <p:spPr>
          <a:xfrm>
            <a:off x="263353" y="1556792"/>
            <a:ext cx="6408711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sz="1800" dirty="0">
                <a:latin typeface="Futura PT Demi" panose="020B0604020202020204" charset="-52"/>
              </a:rPr>
              <a:t>Глава Рособрнадзора Анзор Музаев: «Всероссийские проверочные работы планируется перевести в компьютерный формат сдачи в ближайшие два года»</a:t>
            </a:r>
          </a:p>
          <a:p>
            <a:pPr algn="r"/>
            <a:r>
              <a:rPr lang="ru-RU" altLang="ru-RU" sz="1600" dirty="0">
                <a:latin typeface="Futura PT Demi" panose="020B0604020202020204" charset="-52"/>
              </a:rPr>
              <a:t>05.03.2021</a:t>
            </a:r>
            <a:br>
              <a:rPr lang="ru-RU" altLang="ru-RU" sz="1600" dirty="0">
                <a:latin typeface="Futura PT Demi" panose="020B0604020202020204" charset="-52"/>
              </a:rPr>
            </a:br>
            <a:r>
              <a:rPr lang="ru-RU" altLang="ru-RU" sz="1600" dirty="0">
                <a:hlinkClick r:id="rId3"/>
              </a:rPr>
              <a:t>https://vogazeta.ru/articles/2021/3/5/quality_of_education/16610-k_2023_godu_vpr_planiruyut_perevesti_v_kompyuternyy_format</a:t>
            </a:r>
            <a:endParaRPr lang="ru-RU" altLang="ru-R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>
              <a:latin typeface="Futura PT Demi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Futura PT Demi" panose="020B0604020202020204" charset="-52"/>
              </a:rPr>
              <a:t>В 2021 году впервые ЕГЭ по информатике проведен с использованием компьютеров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altLang="ru-RU" dirty="0">
              <a:latin typeface="Futura PT Demi" panose="020B0604020202020204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altLang="ru-RU" dirty="0">
                <a:latin typeface="Futura PT Demi" panose="020B0604020202020204" charset="-52"/>
              </a:rPr>
              <a:t>В профессиональном сообществе обсуждается возможность перевода ЕГЭ по математике в цифровой формат (по аналогии с выпускным экзаменом в Финляндии): на экзамене учащимся разрешается использовать различные цифровые инструменты</a:t>
            </a:r>
          </a:p>
          <a:p>
            <a:pPr algn="r"/>
            <a:endParaRPr lang="ru-RU" altLang="ru-RU" sz="1600" dirty="0">
              <a:latin typeface="Futura PT Demi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39348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6">
            <a:extLst>
              <a:ext uri="{FF2B5EF4-FFF2-40B4-BE49-F238E27FC236}">
                <a16:creationId xmlns:a16="http://schemas.microsoft.com/office/drawing/2014/main" id="{D7F65B92-148F-4C9C-A895-1F6E65EF7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3101975"/>
            <a:ext cx="4367212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8A830769-E19C-43BD-BCAE-2A50C8BF6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4525" y="290514"/>
            <a:ext cx="9410700" cy="1081087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Русский язык. Материалы для подготовки к ЕГЭ и ОГЭ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6DE06AA2-26C2-4F27-A7AE-9CBBFD5B66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700213"/>
            <a:ext cx="6456362" cy="3168650"/>
          </a:xfrm>
        </p:spPr>
        <p:txBody>
          <a:bodyPr/>
          <a:lstStyle/>
          <a:p>
            <a:r>
              <a:rPr lang="ru-RU" altLang="ru-RU" dirty="0">
                <a:latin typeface="Futura PT Demi" panose="020B0604020202020204" charset="-52"/>
              </a:rPr>
              <a:t>В пособии 97 лингвистических тренажеров и 88 интерактивных таблиц</a:t>
            </a:r>
          </a:p>
        </p:txBody>
      </p:sp>
      <p:pic>
        <p:nvPicPr>
          <p:cNvPr id="12294" name="Picture 3">
            <a:extLst>
              <a:ext uri="{FF2B5EF4-FFF2-40B4-BE49-F238E27FC236}">
                <a16:creationId xmlns:a16="http://schemas.microsoft.com/office/drawing/2014/main" id="{560F4505-0DF4-49D9-B528-3BF45FF88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884488"/>
            <a:ext cx="41148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4">
            <a:extLst>
              <a:ext uri="{FF2B5EF4-FFF2-40B4-BE49-F238E27FC236}">
                <a16:creationId xmlns:a16="http://schemas.microsoft.com/office/drawing/2014/main" id="{DC6FE94A-6D13-4ED9-939C-CD80109A5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4149725"/>
            <a:ext cx="39306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5">
            <a:extLst>
              <a:ext uri="{FF2B5EF4-FFF2-40B4-BE49-F238E27FC236}">
                <a16:creationId xmlns:a16="http://schemas.microsoft.com/office/drawing/2014/main" id="{B6391928-B94B-4B3F-AF0B-B62C4C8AF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4325" y="4144963"/>
            <a:ext cx="2952750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3">
            <a:extLst>
              <a:ext uri="{FF2B5EF4-FFF2-40B4-BE49-F238E27FC236}">
                <a16:creationId xmlns:a16="http://schemas.microsoft.com/office/drawing/2014/main" id="{5A063D74-ABF9-45F0-8ED6-B49338F3D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360" y="1412873"/>
            <a:ext cx="576064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102870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Актуализировать комплекс проверяемых на ЕГЭ компетенций, т.е. умений и навыков по русскому языку в объеме школьной программы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Совершенствовать умения определённых видов школьной речевой деятельности: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информационной переработки авторского текста (сжатое изложение)</a:t>
            </a:r>
          </a:p>
          <a:p>
            <a:pPr lvl="1"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написания собственных текстов типа рассуждения (сочинение-рассуждение) с формулированием тезиса и приведением собственных аргументов</a:t>
            </a:r>
          </a:p>
          <a:p>
            <a:pPr>
              <a:spcBef>
                <a:spcPct val="0"/>
              </a:spcBef>
              <a:buClr>
                <a:srgbClr val="C00000"/>
              </a:buClr>
            </a:pPr>
            <a:r>
              <a:rPr lang="ru-RU" altLang="ru-RU" dirty="0"/>
              <a:t>Самостоятельно контролировать и оценивать уровни знаний и умений</a:t>
            </a:r>
          </a:p>
        </p:txBody>
      </p:sp>
      <p:sp>
        <p:nvSpPr>
          <p:cNvPr id="7171" name="Заголовок 1">
            <a:extLst>
              <a:ext uri="{FF2B5EF4-FFF2-40B4-BE49-F238E27FC236}">
                <a16:creationId xmlns:a16="http://schemas.microsoft.com/office/drawing/2014/main" id="{168327BE-4997-45B4-AD5A-26842BDE1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24113" y="115888"/>
            <a:ext cx="9410700" cy="1081087"/>
          </a:xfrm>
        </p:spPr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Задачи электронных лингвистических тренажеров</a:t>
            </a:r>
          </a:p>
        </p:txBody>
      </p:sp>
      <p:pic>
        <p:nvPicPr>
          <p:cNvPr id="5" name="Picture 5" descr="C:\Users\Admin\Pictures\Screenshots\Снимок экрана (2).png">
            <a:hlinkClick r:id="rId2"/>
            <a:extLst>
              <a:ext uri="{FF2B5EF4-FFF2-40B4-BE49-F238E27FC236}">
                <a16:creationId xmlns:a16="http://schemas.microsoft.com/office/drawing/2014/main" id="{2B62A349-2F48-4925-9F70-07599D60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9" t="22720" r="40906" b="8649"/>
          <a:stretch>
            <a:fillRect/>
          </a:stretch>
        </p:blipFill>
        <p:spPr bwMode="auto">
          <a:xfrm>
            <a:off x="6456040" y="2060848"/>
            <a:ext cx="5324475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id="{038B46FF-CDC6-41EB-832C-639A7B634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Структура и содержание лингвистических электронных тренажеров</a:t>
            </a:r>
          </a:p>
        </p:txBody>
      </p:sp>
      <p:sp>
        <p:nvSpPr>
          <p:cNvPr id="9219" name="Объект 2">
            <a:extLst>
              <a:ext uri="{FF2B5EF4-FFF2-40B4-BE49-F238E27FC236}">
                <a16:creationId xmlns:a16="http://schemas.microsoft.com/office/drawing/2014/main" id="{396F96C8-9C27-4A86-A0E2-C23E698AA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338" y="1412875"/>
            <a:ext cx="6529387" cy="3455988"/>
          </a:xfrm>
        </p:spPr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97 тематических тренажеров</a:t>
            </a:r>
          </a:p>
          <a:p>
            <a:r>
              <a:rPr lang="ru-RU" altLang="ru-RU">
                <a:latin typeface="Futura PT Demi" panose="020B0604020202020204" charset="-52"/>
              </a:rPr>
              <a:t>Внимание учащихся акцентируется на основных правилах по: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Орфографии и пунктуации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Культуре речи (на языковых нормах)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Информационной переработке текстов (сжатое изложение)</a:t>
            </a:r>
          </a:p>
          <a:p>
            <a:pPr lvl="1"/>
            <a:r>
              <a:rPr lang="ru-RU" altLang="ru-RU">
                <a:latin typeface="Futura PT Demi" panose="020B0604020202020204" charset="-52"/>
              </a:rPr>
              <a:t>Написанию сочинения-рассуждения</a:t>
            </a:r>
          </a:p>
          <a:p>
            <a:r>
              <a:rPr lang="ru-RU" altLang="ru-RU">
                <a:latin typeface="Futura PT Demi" panose="020B0604020202020204" charset="-52"/>
              </a:rPr>
              <a:t>Три уровня подачи учебного материала: базовый, профильный и углубленного изучения</a:t>
            </a:r>
          </a:p>
          <a:p>
            <a:r>
              <a:rPr lang="ru-RU" altLang="ru-RU">
                <a:latin typeface="Futura PT Demi" panose="020B0604020202020204" charset="-52"/>
              </a:rPr>
              <a:t>Сжатая и оптимально структурированная форма изложения основного и дополнительного языкового материала </a:t>
            </a:r>
          </a:p>
          <a:p>
            <a:r>
              <a:rPr lang="ru-RU" altLang="ru-RU">
                <a:latin typeface="Futura PT Demi" panose="020B0604020202020204" charset="-52"/>
              </a:rPr>
              <a:t>Тренировочный характер заданий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DB038D5-4A78-41BC-8801-9E5C17A65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725" y="1556792"/>
            <a:ext cx="4897075" cy="431785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Заголовок 1">
            <a:extLst>
              <a:ext uri="{FF2B5EF4-FFF2-40B4-BE49-F238E27FC236}">
                <a16:creationId xmlns:a16="http://schemas.microsoft.com/office/drawing/2014/main" id="{F6AAAF0A-E261-4333-BEAA-1CF3115F2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115888"/>
            <a:ext cx="9410700" cy="1081087"/>
          </a:xfrm>
        </p:spPr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Особенности лингвистических тренажеров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7F663CF-2E1B-4515-92AF-55616510A0FC}"/>
              </a:ext>
            </a:extLst>
          </p:cNvPr>
          <p:cNvSpPr/>
          <p:nvPr/>
        </p:nvSpPr>
        <p:spPr>
          <a:xfrm>
            <a:off x="407368" y="1700808"/>
            <a:ext cx="96490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2000" dirty="0">
              <a:solidFill>
                <a:srgbClr val="C00000"/>
              </a:solidFill>
              <a:latin typeface="Futura PT Demi" pitchFamily="34" charset="0"/>
            </a:endParaRPr>
          </a:p>
          <a:p>
            <a:pPr>
              <a:defRPr/>
            </a:pPr>
            <a:r>
              <a:rPr lang="ru-RU" altLang="ru-RU" sz="2000" dirty="0">
                <a:solidFill>
                  <a:srgbClr val="C00000"/>
                </a:solidFill>
                <a:latin typeface="Futura PT Demi" pitchFamily="34" charset="0"/>
              </a:rPr>
              <a:t>Тренировочных заданий по орфографии и пунктуации значительно больше, чем в других разделах:</a:t>
            </a:r>
          </a:p>
          <a:p>
            <a:pPr>
              <a:defRPr/>
            </a:pPr>
            <a:r>
              <a:rPr lang="ru-RU" altLang="ru-RU" sz="2000" dirty="0">
                <a:solidFill>
                  <a:srgbClr val="C00000"/>
                </a:solidFill>
                <a:latin typeface="Futura PT Demi" pitchFamily="34" charset="0"/>
              </a:rPr>
              <a:t> 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Futura PT Demi" panose="020B0702020204020303" pitchFamily="34" charset="0"/>
              </a:rPr>
              <a:t>При выполнении заданий по орфографии актуализируется орфографическая компетенция, тренируется память, осознаются языковые закономерности</a:t>
            </a:r>
          </a:p>
          <a:p>
            <a:pPr marL="342900" indent="-342900">
              <a:buClr>
                <a:srgbClr val="C0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latin typeface="Futura PT Demi" panose="020B0702020204020303" pitchFamily="34" charset="0"/>
              </a:rPr>
              <a:t>Лексический состав тренажеров потому и обширен, что повторяются не только основные правила по орфографии и пунктуации, но и особенности, исключения. В каждом правиле выделяется главное, т.е. его суть</a:t>
            </a:r>
          </a:p>
          <a:p>
            <a:pPr>
              <a:defRPr/>
            </a:pPr>
            <a:endParaRPr lang="ru-RU" altLang="ru-RU" sz="2000" dirty="0">
              <a:solidFill>
                <a:srgbClr val="C00000"/>
              </a:solidFill>
              <a:latin typeface="Futura PT Demi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A8EA84-AD07-457B-8DDF-F223FFB82A52}"/>
              </a:ext>
            </a:extLst>
          </p:cNvPr>
          <p:cNvSpPr/>
          <p:nvPr/>
        </p:nvSpPr>
        <p:spPr>
          <a:xfrm>
            <a:off x="2855640" y="6021288"/>
            <a:ext cx="5665788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altLang="ru-RU" sz="2800" dirty="0">
                <a:solidFill>
                  <a:srgbClr val="C00000"/>
                </a:solidFill>
                <a:latin typeface="Futura PT Demi" panose="020B0702020204020303" pitchFamily="34" charset="0"/>
                <a:ea typeface="+mj-ea"/>
                <a:cs typeface="+mj-cs"/>
              </a:rPr>
              <a:t>В центре внимания ЛЭТ 1С – текст!</a:t>
            </a:r>
            <a:endParaRPr lang="ru-RU" sz="2800" dirty="0">
              <a:solidFill>
                <a:srgbClr val="C00000"/>
              </a:solidFill>
              <a:latin typeface="Futura PT Demi" panose="020B0702020204020303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9800462D-9CFF-4778-9032-519A9BFC6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Futura PT Demi" panose="020B0604020202020204" charset="-52"/>
              </a:rPr>
              <a:t>Преимущества лингвистических электронных тренажеров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1AD376-033A-4520-9794-79E0DE60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7433" y="1484523"/>
            <a:ext cx="11592669" cy="331311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ru-RU" b="1" dirty="0"/>
              <a:t>ЛЭТ предоставляют учащимся возможность: </a:t>
            </a:r>
          </a:p>
          <a:p>
            <a:pPr>
              <a:defRPr/>
            </a:pPr>
            <a:r>
              <a:rPr lang="ru-RU" altLang="ru-RU" dirty="0"/>
              <a:t>многократно повторять правила, исключения на знакомом (и незнакомом) лексическом и текстовом материале</a:t>
            </a:r>
            <a:endParaRPr lang="ru-RU" dirty="0"/>
          </a:p>
          <a:p>
            <a:pPr>
              <a:defRPr/>
            </a:pPr>
            <a:r>
              <a:rPr lang="ru-RU" dirty="0"/>
              <a:t>самостоятельно выполнять задания разной сложности и при необходимости возвращаться к ним</a:t>
            </a:r>
          </a:p>
          <a:p>
            <a:pPr marL="0" indent="0">
              <a:buFontTx/>
              <a:buNone/>
              <a:defRPr/>
            </a:pPr>
            <a:r>
              <a:rPr lang="ru-RU" b="1" dirty="0"/>
              <a:t>Как следствие:</a:t>
            </a:r>
          </a:p>
          <a:p>
            <a:pPr>
              <a:defRPr/>
            </a:pPr>
            <a:r>
              <a:rPr lang="ru-RU" dirty="0"/>
              <a:t>Повышают эффективность образовательной деятельности</a:t>
            </a:r>
          </a:p>
          <a:p>
            <a:pPr>
              <a:defRPr/>
            </a:pPr>
            <a:r>
              <a:rPr lang="ru-RU" dirty="0"/>
              <a:t>Актуализируют языковые компетенции учащихся</a:t>
            </a:r>
          </a:p>
          <a:p>
            <a:pPr>
              <a:defRPr/>
            </a:pPr>
            <a:r>
              <a:rPr lang="ru-RU" altLang="ru-RU" dirty="0"/>
              <a:t>Значительно экономят время подготовки и силы школьников, делают их более уверенными в себе</a:t>
            </a:r>
          </a:p>
          <a:p>
            <a:pPr>
              <a:defRPr/>
            </a:pPr>
            <a:r>
              <a:rPr lang="ru-RU" altLang="ru-RU" dirty="0"/>
              <a:t>Обеспечивают психологическую подготовку школьников к ЕГЭ по русскому языку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E5CB773-ED8F-4A7F-8D13-B354A35CFA91}"/>
              </a:ext>
            </a:extLst>
          </p:cNvPr>
          <p:cNvSpPr/>
          <p:nvPr/>
        </p:nvSpPr>
        <p:spPr>
          <a:xfrm>
            <a:off x="334962" y="5085184"/>
            <a:ext cx="11377612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rgbClr val="CC0000"/>
              </a:buClr>
              <a:defRPr/>
            </a:pPr>
            <a:r>
              <a:rPr lang="ru-RU" alt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Опыт использования ЛТ при проведении занятий на базе Учебного центра № 1 фирмы «1С»: 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Лучшие результаты – 96-98-100 баллов </a:t>
            </a:r>
          </a:p>
          <a:p>
            <a:pPr marL="342900" indent="-342900">
              <a:spcBef>
                <a:spcPct val="20000"/>
              </a:spcBef>
              <a:buClr>
                <a:srgbClr val="CC0000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  <a:t>Средний балл обучающихся на сегодня составляет 75 баллов</a:t>
            </a:r>
            <a:br>
              <a:rPr lang="ru-RU" altLang="ru-RU" sz="2000" dirty="0">
                <a:solidFill>
                  <a:srgbClr val="C00000"/>
                </a:solidFill>
                <a:latin typeface="Futura PT Demi" panose="020B0702020204020303" pitchFamily="34" charset="0"/>
              </a:rPr>
            </a:br>
            <a:endParaRPr lang="ru-RU" altLang="ru-RU" sz="2000" dirty="0">
              <a:solidFill>
                <a:srgbClr val="C00000"/>
              </a:solidFill>
              <a:latin typeface="Futura PT Demi" panose="020B07020202040203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35CD3BB1-234D-45EB-86EE-525FAEF5E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выводы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E8177D9-5E43-487E-B55F-991FE6258B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5113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9BA7DC2-CA7C-41AE-91D3-060F98F0F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/>
              <a:t>Что дают цифровые инструменты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CE48FB-6815-4C2E-A0C2-358BC1B29C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1150" y="1556792"/>
            <a:ext cx="11569700" cy="3168650"/>
          </a:xfrm>
        </p:spPr>
        <p:txBody>
          <a:bodyPr/>
          <a:lstStyle/>
          <a:p>
            <a:pPr lvl="0"/>
            <a:r>
              <a:rPr lang="ru-RU" sz="2000" dirty="0">
                <a:solidFill>
                  <a:schemeClr val="tx1"/>
                </a:solidFill>
                <a:latin typeface="Futura PT Demi" panose="020B0604020202020204" charset="-52"/>
              </a:rPr>
              <a:t>Учащийся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Эффективная самостоятельная работа дома за счет интерактивных заданий с подсказками и пошаговыми решениями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Интерес к процессу обучения за счет современных инструментов организации учебной деятельности</a:t>
            </a:r>
          </a:p>
          <a:p>
            <a:pPr lvl="1"/>
            <a:r>
              <a:rPr lang="ru-RU" sz="1800" dirty="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rPr>
              <a:t>Самоконтроль подготовки к экзамену</a:t>
            </a:r>
          </a:p>
          <a:p>
            <a:pPr lvl="0"/>
            <a:r>
              <a:rPr lang="ru-RU" sz="2000" kern="1200" dirty="0">
                <a:solidFill>
                  <a:schemeClr val="tx1"/>
                </a:solidFill>
                <a:latin typeface="Futura PT Demi" panose="020B0604020202020204" charset="-52"/>
              </a:rPr>
              <a:t>Преподаватель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Оптимизация очных или онлайн-занятий: преподаватель заранее видит сложности в освоении учебного материала и оперативно на них реагирует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Снижение трудозатрат на подготовку к занятиям и проверку ДЗ </a:t>
            </a: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Возможность выстроить индивидуальную траекторию для ученика</a:t>
            </a:r>
          </a:p>
          <a:p>
            <a:pPr lvl="0"/>
            <a:r>
              <a:rPr lang="ru-RU" kern="1200" dirty="0">
                <a:latin typeface="Futura PT Demi" panose="020B0604020202020204" charset="-52"/>
              </a:rPr>
              <a:t>Роди</a:t>
            </a:r>
            <a:r>
              <a:rPr lang="ru-RU" sz="2000" kern="1200" dirty="0">
                <a:solidFill>
                  <a:schemeClr val="tx1"/>
                </a:solidFill>
                <a:latin typeface="Futura PT Demi" panose="020B0604020202020204" charset="-52"/>
              </a:rPr>
              <a:t>тель</a:t>
            </a:r>
          </a:p>
          <a:p>
            <a:pPr lvl="1"/>
            <a:r>
              <a:rPr lang="ru-RU" kern="1200" dirty="0">
                <a:latin typeface="Futura PT Demi" panose="020B0604020202020204" charset="-52"/>
                <a:ea typeface="+mn-ea"/>
                <a:cs typeface="+mn-cs"/>
              </a:rPr>
              <a:t>Реальный контроль результатов ребенка</a:t>
            </a: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lvl="1"/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Снижение </a:t>
            </a:r>
            <a:r>
              <a:rPr lang="ru-RU" kern="1200" dirty="0">
                <a:latin typeface="Futura PT Demi" panose="020B0604020202020204" charset="-52"/>
                <a:ea typeface="+mn-ea"/>
                <a:cs typeface="+mn-cs"/>
              </a:rPr>
              <a:t>затрат на подготовку школьников к ГИА без потери эффективности (по сравнению с репетиторами)</a:t>
            </a:r>
            <a:r>
              <a:rPr lang="ru-RU" sz="1800" kern="1200" dirty="0">
                <a:solidFill>
                  <a:schemeClr val="tx1"/>
                </a:solidFill>
                <a:latin typeface="Futura PT Demi" panose="020B0604020202020204" charset="-52"/>
                <a:ea typeface="+mn-ea"/>
                <a:cs typeface="+mn-cs"/>
              </a:rPr>
              <a:t> </a:t>
            </a:r>
          </a:p>
          <a:p>
            <a:pPr marL="457200" lvl="1" indent="0">
              <a:buNone/>
            </a:pP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marL="457200" lvl="1" indent="0">
              <a:buNone/>
            </a:pPr>
            <a:endParaRPr lang="ru-RU" sz="1800" kern="1200" dirty="0">
              <a:solidFill>
                <a:schemeClr val="tx1"/>
              </a:solidFill>
              <a:latin typeface="Futura PT Demi" panose="020B0604020202020204" charset="-52"/>
              <a:ea typeface="+mn-ea"/>
              <a:cs typeface="+mn-cs"/>
            </a:endParaRPr>
          </a:p>
          <a:p>
            <a:pPr marL="457200" lvl="1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3326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>
            <a:extLst>
              <a:ext uri="{FF2B5EF4-FFF2-40B4-BE49-F238E27FC236}">
                <a16:creationId xmlns:a16="http://schemas.microsoft.com/office/drawing/2014/main" id="{09625B6D-62C8-41B6-8C31-69F3FD35B7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939043" y="2054603"/>
            <a:ext cx="6063031" cy="1948206"/>
          </a:xfrm>
        </p:spPr>
      </p:pic>
      <p:sp>
        <p:nvSpPr>
          <p:cNvPr id="10" name="Объект 9">
            <a:extLst>
              <a:ext uri="{FF2B5EF4-FFF2-40B4-BE49-F238E27FC236}">
                <a16:creationId xmlns:a16="http://schemas.microsoft.com/office/drawing/2014/main" id="{AD9D0F35-01FB-478D-802B-8DDEBBFE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0341" y="1524169"/>
            <a:ext cx="5810153" cy="4350524"/>
          </a:xfrm>
        </p:spPr>
        <p:txBody>
          <a:bodyPr/>
          <a:lstStyle/>
          <a:p>
            <a:r>
              <a:rPr lang="ru-RU" sz="2399" dirty="0"/>
              <a:t>Заполните анкету на сайте </a:t>
            </a:r>
            <a:r>
              <a:rPr lang="en-US" sz="2399" dirty="0">
                <a:solidFill>
                  <a:srgbClr val="0D3E6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https://obrazovanie.1c.ru/</a:t>
            </a:r>
            <a:endParaRPr lang="ru-RU" sz="2399" dirty="0">
              <a:solidFill>
                <a:srgbClr val="0D3E65"/>
              </a:solidFill>
            </a:endParaRPr>
          </a:p>
          <a:p>
            <a:r>
              <a:rPr lang="ru-RU" sz="2399" dirty="0"/>
              <a:t>Не забудьте отметить пункт «Назначить тестовый период для нового пользователя»</a:t>
            </a:r>
          </a:p>
          <a:p>
            <a:r>
              <a:rPr lang="ru-RU" sz="2399" dirty="0"/>
              <a:t>Дождитесь письма с данными для доступа к вашей базе и ссылками на методические материалы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Можно начинать пользоваться!</a:t>
            </a:r>
          </a:p>
          <a:p>
            <a:pPr marL="0" indent="0" algn="ctr">
              <a:buNone/>
            </a:pPr>
            <a:r>
              <a:rPr lang="ru-RU" sz="2399" dirty="0">
                <a:solidFill>
                  <a:srgbClr val="0F5D9B"/>
                </a:solidFill>
              </a:rPr>
              <a:t>Остались вопросы? Закажите бесплатную индивидуальную консультацию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1375" y="186427"/>
            <a:ext cx="9598238" cy="820484"/>
          </a:xfrm>
        </p:spPr>
        <p:txBody>
          <a:bodyPr>
            <a:noAutofit/>
          </a:bodyPr>
          <a:lstStyle/>
          <a:p>
            <a:r>
              <a:rPr lang="ru-RU" altLang="ru-RU" sz="2800" kern="0" dirty="0">
                <a:solidFill>
                  <a:srgbClr val="FF0000"/>
                </a:solidFill>
              </a:rPr>
              <a:t>Как подключиться к системе «1С:Образование»</a:t>
            </a:r>
          </a:p>
        </p:txBody>
      </p:sp>
      <p:sp>
        <p:nvSpPr>
          <p:cNvPr id="411652" name="Rectangle 4"/>
          <p:cNvSpPr>
            <a:spLocks noChangeArrowheads="1"/>
          </p:cNvSpPr>
          <p:nvPr/>
        </p:nvSpPr>
        <p:spPr bwMode="auto">
          <a:xfrm>
            <a:off x="10799899" y="6320534"/>
            <a:ext cx="1019919" cy="20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r"/>
            <a:fld id="{37C1A493-BFAF-4561-83CC-FEA2264C9A98}" type="slidenum">
              <a:rPr lang="ru-RU" altLang="ru-RU" sz="1333" b="1">
                <a:solidFill>
                  <a:srgbClr val="0D3E65"/>
                </a:solidFill>
              </a:rPr>
              <a:pPr algn="r"/>
              <a:t>27</a:t>
            </a:fld>
            <a:endParaRPr lang="ru-RU" altLang="ru-RU" sz="1333" b="1">
              <a:solidFill>
                <a:srgbClr val="0D3E65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ED4D2CD-35E5-4E58-AA00-ECB1687F08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8820" y="4443498"/>
            <a:ext cx="2082157" cy="2082157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kern="0" dirty="0">
                <a:solidFill>
                  <a:srgbClr val="FF0000"/>
                </a:solidFill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925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AE106EE-8DA6-4281-9D04-AA7534DE19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C9E7BA-FEE0-468B-AD07-308056249C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Татьяна </a:t>
            </a:r>
            <a:r>
              <a:rPr lang="ru-RU" dirty="0" err="1"/>
              <a:t>Чернецкая</a:t>
            </a:r>
            <a:r>
              <a:rPr lang="ru-RU" dirty="0"/>
              <a:t>, </a:t>
            </a:r>
            <a:r>
              <a:rPr lang="en-US"/>
              <a:t>chet@1c.ru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007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6454999" y="2502672"/>
            <a:ext cx="5294161" cy="576808"/>
          </a:xfrm>
        </p:spPr>
        <p:txBody>
          <a:bodyPr>
            <a:noAutofit/>
          </a:bodyPr>
          <a:lstStyle/>
          <a:p>
            <a:r>
              <a:rPr lang="ru-RU" altLang="ru-RU" sz="2600" kern="0" dirty="0">
                <a:solidFill>
                  <a:srgbClr val="FF0000"/>
                </a:solidFill>
              </a:rPr>
              <a:t>1С:Образование: </a:t>
            </a:r>
            <a:br>
              <a:rPr lang="ru-RU" altLang="ru-RU" sz="2600" kern="0" dirty="0">
                <a:solidFill>
                  <a:srgbClr val="FF0000"/>
                </a:solidFill>
              </a:rPr>
            </a:br>
            <a:r>
              <a:rPr lang="ru-RU" altLang="ru-RU" sz="2600" kern="0" dirty="0">
                <a:solidFill>
                  <a:srgbClr val="FF0000"/>
                </a:solidFill>
              </a:rPr>
              <a:t>основные возможности для обучения в цифровой образовательной среде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 bwMode="auto">
          <a:xfrm>
            <a:off x="4548336" y="342900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2" name="Объект 2"/>
          <p:cNvSpPr txBox="1">
            <a:spLocks/>
          </p:cNvSpPr>
          <p:nvPr/>
        </p:nvSpPr>
        <p:spPr bwMode="auto">
          <a:xfrm>
            <a:off x="4655840" y="6078463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sp>
        <p:nvSpPr>
          <p:cNvPr id="14" name="Объект 2"/>
          <p:cNvSpPr txBox="1">
            <a:spLocks/>
          </p:cNvSpPr>
          <p:nvPr/>
        </p:nvSpPr>
        <p:spPr bwMode="auto">
          <a:xfrm>
            <a:off x="7536160" y="5321770"/>
            <a:ext cx="3131840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endParaRPr lang="ru-RU" sz="1600" kern="0" dirty="0"/>
          </a:p>
        </p:txBody>
      </p:sp>
      <p:pic>
        <p:nvPicPr>
          <p:cNvPr id="17" name="Picture 2" descr="C:\Users\Chernetskaya_T\Pictures\схем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440" y="0"/>
            <a:ext cx="4544562" cy="667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40ECC90-6E29-4002-85DD-19E04C5F8F03}"/>
              </a:ext>
            </a:extLst>
          </p:cNvPr>
          <p:cNvSpPr txBox="1"/>
          <p:nvPr/>
        </p:nvSpPr>
        <p:spPr>
          <a:xfrm>
            <a:off x="6693739" y="3856368"/>
            <a:ext cx="39191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hlinkClick r:id="rId4"/>
              </a:rPr>
              <a:t>http://obrazovanie.1c.ru/</a:t>
            </a:r>
            <a:r>
              <a:rPr lang="ru-RU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009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0096" y="1016793"/>
            <a:ext cx="4843772" cy="48244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Включена:</a:t>
            </a:r>
          </a:p>
          <a:p>
            <a:r>
              <a:rPr lang="ru-RU" sz="28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проект «Навигатор образования» Министерства просвещения РФ и Агентства стратегических инициатив (</a:t>
            </a:r>
            <a:r>
              <a:rPr lang="ru-RU" sz="2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600" u="sng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600" dirty="0">
                <a:solidFill>
                  <a:srgbClr val="222222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  <a:endParaRPr lang="ru-RU" sz="26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863" y="1280625"/>
            <a:ext cx="5701998" cy="46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210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7490" y="1051311"/>
            <a:ext cx="3344668" cy="334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5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2315579" y="43656"/>
            <a:ext cx="9603151" cy="1081088"/>
          </a:xfrm>
        </p:spPr>
        <p:txBody>
          <a:bodyPr/>
          <a:lstStyle/>
          <a:p>
            <a:r>
              <a:rPr lang="ru-RU" altLang="ru-RU" sz="2400" dirty="0"/>
              <a:t>Учебные пособия «1С:Школа» - основа </a:t>
            </a:r>
            <a:br>
              <a:rPr lang="ru-RU" altLang="ru-RU" sz="2400" dirty="0"/>
            </a:br>
            <a:r>
              <a:rPr lang="ru-RU" altLang="ru-RU" sz="2400" dirty="0"/>
              <a:t>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532384" y="1628800"/>
            <a:ext cx="6386346" cy="3812430"/>
          </a:xfrm>
        </p:spPr>
        <p:txBody>
          <a:bodyPr>
            <a:normAutofit lnSpcReduction="10000"/>
          </a:bodyPr>
          <a:lstStyle/>
          <a:p>
            <a:r>
              <a:rPr lang="ru-RU" sz="1800" dirty="0"/>
              <a:t>Начальная школа (математика, русский язык, литературное чтение, окружающий мир и другие предметы)</a:t>
            </a:r>
          </a:p>
          <a:p>
            <a:pPr marL="342900" lvl="1" indent="-342900"/>
            <a:r>
              <a:rPr lang="ru-RU" dirty="0"/>
              <a:t>Математика, 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r>
              <a:rPr lang="ru-RU" dirty="0">
                <a:solidFill>
                  <a:srgbClr val="FF0000"/>
                </a:solidFill>
              </a:rPr>
              <a:t>Подготовка к ГИА (математика профиль, русский язык, информатика)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6" name="Объект 4"/>
          <p:cNvSpPr txBox="1">
            <a:spLocks/>
          </p:cNvSpPr>
          <p:nvPr/>
        </p:nvSpPr>
        <p:spPr bwMode="auto">
          <a:xfrm>
            <a:off x="391887" y="5147770"/>
            <a:ext cx="11526843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itchFamily="34" charset="0"/>
              </a:defRPr>
            </a:lvl9pPr>
          </a:lstStyle>
          <a:p>
            <a:pPr marL="523875" indent="-342900">
              <a:lnSpc>
                <a:spcPct val="90000"/>
              </a:lnSpc>
            </a:pPr>
            <a:r>
              <a:rPr lang="ru-RU" altLang="ru-RU" sz="1800" dirty="0">
                <a:solidFill>
                  <a:srgbClr val="FF0000"/>
                </a:solidFill>
                <a:latin typeface="Futura PT Demi" charset="0"/>
              </a:rPr>
              <a:t>Выпущены издательством «1С-Паблишинг», выпускающим пособия, допущенные к использованию в школах (приказ Минобрнауки РФ №699 от 09.06.16)</a:t>
            </a:r>
            <a:endParaRPr lang="en-US" altLang="ru-RU" sz="1800" dirty="0">
              <a:solidFill>
                <a:srgbClr val="FF0000"/>
              </a:solidFill>
              <a:latin typeface="Futura PT Demi" charset="0"/>
            </a:endParaRPr>
          </a:p>
          <a:p>
            <a:pPr marL="523875" indent="-342900">
              <a:lnSpc>
                <a:spcPct val="90000"/>
              </a:lnSpc>
            </a:pPr>
            <a:r>
              <a:rPr lang="ru-RU" altLang="ru-RU" sz="1800" dirty="0">
                <a:solidFill>
                  <a:srgbClr val="FF0000"/>
                </a:solidFill>
                <a:latin typeface="Futura PT Demi" charset="0"/>
              </a:rPr>
              <a:t>В настоящее время учебные материалы проходят верификацию в рамках проекта «Цифровой образовательный контент»</a:t>
            </a:r>
            <a:endParaRPr lang="en-US" altLang="ru-RU" sz="1800" dirty="0">
              <a:latin typeface="Futura PT Dem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DE57626-4318-4BCF-8E8E-CC7E65971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Профильный ЕГЭ по математике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D52DF87-823F-44F1-AB41-DA99AB0B6E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9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FC2CDA-CA71-4859-9576-2D4A1731A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Изменения в КИМ ЕГЭ профильного уровня по математике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54E380-DB7B-4891-B158-0F0F72A93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1449" y="1916832"/>
            <a:ext cx="9769102" cy="3168650"/>
          </a:xfrm>
        </p:spPr>
        <p:txBody>
          <a:bodyPr/>
          <a:lstStyle/>
          <a:p>
            <a:r>
              <a:rPr lang="ru-RU" dirty="0"/>
              <a:t>Задач стало на одну меньше</a:t>
            </a:r>
          </a:p>
          <a:p>
            <a:r>
              <a:rPr lang="ru-RU" dirty="0"/>
              <a:t>Изменился порядок заданий с кратким ответом</a:t>
            </a:r>
          </a:p>
          <a:p>
            <a:r>
              <a:rPr lang="ru-RU" dirty="0"/>
              <a:t>Убрали ряд заданий базового уровня сложности, с которыми все участники легко справлялись: </a:t>
            </a:r>
          </a:p>
          <a:p>
            <a:pPr lvl="1"/>
            <a:r>
              <a:rPr lang="ru-RU" sz="2000" dirty="0"/>
              <a:t>практическая задача на делимость</a:t>
            </a:r>
          </a:p>
          <a:p>
            <a:pPr lvl="1"/>
            <a:r>
              <a:rPr lang="ru-RU" sz="2000" dirty="0"/>
              <a:t>практическая задача на график реальной зависимости </a:t>
            </a:r>
          </a:p>
          <a:p>
            <a:pPr lvl="1"/>
            <a:r>
              <a:rPr lang="ru-RU" sz="2000" dirty="0"/>
              <a:t>задание базового уровня по геометрии</a:t>
            </a:r>
          </a:p>
          <a:p>
            <a:r>
              <a:rPr lang="ru-RU" dirty="0"/>
              <a:t>Появились: </a:t>
            </a:r>
          </a:p>
          <a:p>
            <a:pPr lvl="1"/>
            <a:r>
              <a:rPr lang="ru-RU" sz="2000" dirty="0"/>
              <a:t>алгебраическое задание с использованием графика функции (№9)</a:t>
            </a:r>
          </a:p>
          <a:p>
            <a:pPr lvl="1"/>
            <a:r>
              <a:rPr lang="ru-RU" sz="2000" dirty="0"/>
              <a:t>задание по теории вероятности повышенного уровня сложности (№10)</a:t>
            </a:r>
          </a:p>
        </p:txBody>
      </p:sp>
    </p:spTree>
    <p:extLst>
      <p:ext uri="{BB962C8B-B14F-4D97-AF65-F5344CB8AC3E}">
        <p14:creationId xmlns:p14="http://schemas.microsoft.com/office/powerpoint/2010/main" val="3674131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Kusakina_E\Desktop\image_1Z.png">
            <a:extLst>
              <a:ext uri="{FF2B5EF4-FFF2-40B4-BE49-F238E27FC236}">
                <a16:creationId xmlns:a16="http://schemas.microsoft.com/office/drawing/2014/main" id="{F593E3F2-CC5B-415E-914E-6F8FAAB30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1787525"/>
            <a:ext cx="47085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Заголовок 1">
            <a:extLst>
              <a:ext uri="{FF2B5EF4-FFF2-40B4-BE49-F238E27FC236}">
                <a16:creationId xmlns:a16="http://schemas.microsoft.com/office/drawing/2014/main" id="{693ADC54-56DA-4233-A249-2C36F73BE3F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846263" y="220663"/>
            <a:ext cx="9578329" cy="10810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ru-RU" sz="2400" dirty="0"/>
              <a:t>Материалы для подготовки к профильному ЕГЭ по математике </a:t>
            </a:r>
            <a:br>
              <a:rPr lang="ru-RU" sz="2400" dirty="0"/>
            </a:br>
            <a:r>
              <a:rPr lang="ru-RU" sz="2400" dirty="0"/>
              <a:t>в системе «1С:Образование»</a:t>
            </a:r>
          </a:p>
        </p:txBody>
      </p:sp>
      <p:sp>
        <p:nvSpPr>
          <p:cNvPr id="12292" name="Объект 2">
            <a:extLst>
              <a:ext uri="{FF2B5EF4-FFF2-40B4-BE49-F238E27FC236}">
                <a16:creationId xmlns:a16="http://schemas.microsoft.com/office/drawing/2014/main" id="{7E9212D1-28E5-409E-870E-4EEB438F2A79}"/>
              </a:ext>
            </a:extLst>
          </p:cNvPr>
          <p:cNvSpPr>
            <a:spLocks/>
          </p:cNvSpPr>
          <p:nvPr/>
        </p:nvSpPr>
        <p:spPr bwMode="auto">
          <a:xfrm>
            <a:off x="295871" y="1427180"/>
            <a:ext cx="5042892" cy="452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charset="-5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dirty="0"/>
          </a:p>
          <a:p>
            <a:pPr eaLnBrk="1" hangingPunct="1">
              <a:spcBef>
                <a:spcPct val="0"/>
              </a:spcBef>
            </a:pPr>
            <a:r>
              <a:rPr lang="ru-RU" altLang="ru-RU" sz="1600" dirty="0"/>
              <a:t> </a:t>
            </a:r>
            <a:r>
              <a:rPr lang="ru-RU" altLang="ru-RU" sz="1800" dirty="0"/>
              <a:t>Теоретические материалы для закрепления знаний по темам, входящим в ОГЭ и ЕГЭ в форме видео, слайдов, интерактивных таблиц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Тесты для отработки навыков решения простых заданий с кратким ответом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 Пошаговые тренажеры для более детального разбора сложных заданий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 Инструменты назначения заданий и контроля за процессом их выполнения 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1800" dirty="0"/>
              <a:t>Интеграция с сервисами ВКС для проведения онлайн-занятий при дистанционном обучении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ru-RU" sz="1800" dirty="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600" dirty="0"/>
          </a:p>
        </p:txBody>
      </p:sp>
      <p:pic>
        <p:nvPicPr>
          <p:cNvPr id="12293" name="Picture 7">
            <a:extLst>
              <a:ext uri="{FF2B5EF4-FFF2-40B4-BE49-F238E27FC236}">
                <a16:creationId xmlns:a16="http://schemas.microsoft.com/office/drawing/2014/main" id="{CF92D7E1-7E2C-4639-8711-08A374356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4110" y="3715927"/>
            <a:ext cx="4167187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>
            <a:extLst>
              <a:ext uri="{FF2B5EF4-FFF2-40B4-BE49-F238E27FC236}">
                <a16:creationId xmlns:a16="http://schemas.microsoft.com/office/drawing/2014/main" id="{156C0616-5DFF-4E37-86D7-503A4D6F00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794" y="2364171"/>
            <a:ext cx="2482850" cy="270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EEDFDBB3-709F-4569-84E5-AA0404655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9136" y="5792941"/>
            <a:ext cx="8677275" cy="10156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604020202020204" pitchFamily="34" charset="-52"/>
              </a:defRPr>
            </a:lvl1pPr>
            <a:lvl2pPr marL="742950" indent="-285750">
              <a:spcBef>
                <a:spcPct val="20000"/>
              </a:spcBef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604020202020204" pitchFamily="34" charset="-52"/>
              </a:defRPr>
            </a:lvl2pPr>
            <a:lvl3pPr marL="1143000" indent="-228600">
              <a:spcBef>
                <a:spcPct val="20000"/>
              </a:spcBef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604020202020204" pitchFamily="34" charset="-52"/>
              </a:defRPr>
            </a:lvl3pPr>
            <a:lvl4pPr marL="1600200" indent="-228600">
              <a:spcBef>
                <a:spcPct val="20000"/>
              </a:spcBef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604020202020204" pitchFamily="34" charset="-52"/>
              </a:defRPr>
            </a:lvl4pPr>
            <a:lvl5pPr marL="2057400" indent="-228600">
              <a:spcBef>
                <a:spcPct val="20000"/>
              </a:spcBef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604020202020204" pitchFamily="34" charset="-52"/>
              </a:defRPr>
            </a:lvl9pPr>
          </a:lstStyle>
          <a:p>
            <a:pPr marL="0" indent="0" algn="ctr">
              <a:spcBef>
                <a:spcPct val="0"/>
              </a:spcBef>
              <a:buClr>
                <a:srgbClr val="C00000"/>
              </a:buClr>
              <a:buFontTx/>
              <a:buNone/>
              <a:defRPr/>
            </a:pPr>
            <a:r>
              <a:rPr lang="ru-RU" altLang="ru-RU" dirty="0">
                <a:solidFill>
                  <a:srgbClr val="C00000"/>
                </a:solidFill>
              </a:rPr>
              <a:t>Цифровой инструмент «1С:Образование» позволяет легко переходить от очной формы обучения к дистанционной и обратно</a:t>
            </a:r>
          </a:p>
          <a:p>
            <a:pPr>
              <a:spcBef>
                <a:spcPct val="0"/>
              </a:spcBef>
              <a:buClr>
                <a:srgbClr val="C00000"/>
              </a:buClr>
              <a:defRPr/>
            </a:pPr>
            <a:endParaRPr lang="ru-RU" altLang="ru-RU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783112-1B36-401E-99E8-3D7D90080B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9535" y="138047"/>
            <a:ext cx="7497217" cy="1081087"/>
          </a:xfrm>
        </p:spPr>
        <p:txBody>
          <a:bodyPr/>
          <a:lstStyle/>
          <a:p>
            <a:r>
              <a:rPr lang="ru-RU" dirty="0"/>
              <a:t>Пример занятия «Сечения многогранников» 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0EF140F8-19FE-4022-9CEF-97CC29AB54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19C7305F-CAF5-4E98-9DE4-A45EA880D6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0169632"/>
              </p:ext>
            </p:extLst>
          </p:nvPr>
        </p:nvGraphicFramePr>
        <p:xfrm>
          <a:off x="7616553" y="1924057"/>
          <a:ext cx="4575447" cy="4922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75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78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5101">
                <a:tc>
                  <a:txBody>
                    <a:bodyPr/>
                    <a:lstStyle/>
                    <a:p>
                      <a:r>
                        <a:rPr lang="ru-RU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Проверка домашнего задания</a:t>
                      </a:r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 начала занятия в системе «1С:Образование»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Организационный момент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Всесторонняя проверка знаний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r>
                        <a:rPr lang="ru-RU" sz="1200" dirty="0"/>
                        <a:t>В системе ВКС или очно: обсуждение итогов домашнего задания, ответы на вопросы по домашнему заданию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Подготовка к изучению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преподавателя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/>
                        <a:t> </a:t>
                      </a: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01">
                <a:tc>
                  <a:txBody>
                    <a:bodyPr/>
                    <a:lstStyle/>
                    <a:p>
                      <a:r>
                        <a:rPr lang="ru-RU" sz="1200" b="1" dirty="0"/>
                        <a:t>Изучение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8023">
                <a:tc>
                  <a:txBody>
                    <a:bodyPr/>
                    <a:lstStyle/>
                    <a:p>
                      <a:r>
                        <a:rPr lang="ru-RU" sz="1200" b="1" dirty="0"/>
                        <a:t>Закрепление нового материала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Используя совместно учебные материалы в системе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«1С:Образование» и сервис ВКС</a:t>
                      </a:r>
                      <a:r>
                        <a:rPr lang="ru-RU" sz="1200" dirty="0"/>
                        <a:t> для трансляции рабочего стола учащегося или очно на интерактивной доске</a:t>
                      </a:r>
                      <a:endParaRPr lang="ru-RU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6562">
                <a:tc>
                  <a:txBody>
                    <a:bodyPr/>
                    <a:lstStyle/>
                    <a:p>
                      <a:r>
                        <a:rPr lang="ru-RU" sz="1200" b="1" dirty="0"/>
                        <a:t>Выдача домашнего задания</a:t>
                      </a:r>
                      <a:endParaRPr lang="ru-RU" sz="1200" dirty="0"/>
                    </a:p>
                  </a:txBody>
                  <a:tcPr marL="91427" marR="91427" marT="45713" marB="4571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/>
                        <a:t>Задания с автоматической проверкой в системе «1С:Образование»</a:t>
                      </a:r>
                    </a:p>
                    <a:p>
                      <a:endParaRPr lang="ru-RU" sz="1200" dirty="0"/>
                    </a:p>
                  </a:txBody>
                  <a:tcPr marL="91427" marR="91427" marT="45713" marB="45713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798C2834-2F17-448A-BB84-4C0120B325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44" y="3070086"/>
            <a:ext cx="4081116" cy="2024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3">
            <a:extLst>
              <a:ext uri="{FF2B5EF4-FFF2-40B4-BE49-F238E27FC236}">
                <a16:creationId xmlns:a16="http://schemas.microsoft.com/office/drawing/2014/main" id="{F13C1906-A469-4F03-BB82-BA11845538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9745" y="3339879"/>
            <a:ext cx="3506535" cy="240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4">
            <a:extLst>
              <a:ext uri="{FF2B5EF4-FFF2-40B4-BE49-F238E27FC236}">
                <a16:creationId xmlns:a16="http://schemas.microsoft.com/office/drawing/2014/main" id="{73732D93-6B02-499E-8D1C-9D3657A45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164" y="4217856"/>
            <a:ext cx="2937707" cy="268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Объект 2">
            <a:extLst>
              <a:ext uri="{FF2B5EF4-FFF2-40B4-BE49-F238E27FC236}">
                <a16:creationId xmlns:a16="http://schemas.microsoft.com/office/drawing/2014/main" id="{36FB32F7-C260-44A8-A4B9-5D5B8C6224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229" y="1252923"/>
            <a:ext cx="7497217" cy="184467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2000">
                <a:solidFill>
                  <a:schemeClr val="tx1"/>
                </a:solidFill>
                <a:latin typeface="Futura PT Demi" panose="020B0702020204020303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>
                <a:solidFill>
                  <a:schemeClr val="tx1"/>
                </a:solidFill>
                <a:latin typeface="Futura PT Demi" panose="020B0702020204020303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600">
                <a:solidFill>
                  <a:schemeClr val="tx1"/>
                </a:solidFill>
                <a:latin typeface="Futura PT Demi" panose="020B0702020204020303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400">
                <a:solidFill>
                  <a:schemeClr val="tx1"/>
                </a:solidFill>
                <a:latin typeface="Futura PT Demi" panose="020B0702020204020303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Futura PT Demi" panose="020B0702020204020303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Char char="•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Используем: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Учебный текст с разбором задач на интерактивных моделях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Интерактивные задания на построение сечения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Пошаговые тренажеры в формате задачи № 14 КИМ ЕГЭ</a:t>
            </a:r>
          </a:p>
          <a:p>
            <a:pPr lvl="1">
              <a:defRPr/>
            </a:pPr>
            <a:r>
              <a:rPr lang="ru-RU" altLang="ru-RU" kern="0" dirty="0">
                <a:latin typeface="Futura PT Demi" panose="020B0604020202020204" pitchFamily="34" charset="-52"/>
              </a:rPr>
              <a:t>Для </a:t>
            </a:r>
            <a:r>
              <a:rPr lang="ru-RU" altLang="ru-RU" kern="0" dirty="0" err="1">
                <a:latin typeface="Futura PT Demi" panose="020B0604020202020204" pitchFamily="34" charset="-52"/>
              </a:rPr>
              <a:t>онлайна</a:t>
            </a:r>
            <a:r>
              <a:rPr lang="ru-RU" altLang="ru-RU" kern="0" dirty="0">
                <a:latin typeface="Futura PT Demi" panose="020B0604020202020204" pitchFamily="34" charset="-52"/>
              </a:rPr>
              <a:t>: сервис ВКС, доска </a:t>
            </a:r>
            <a:r>
              <a:rPr lang="en-US" altLang="ru-RU" kern="0" dirty="0">
                <a:latin typeface="Futura PT Demi" panose="020B0604020202020204" pitchFamily="34" charset="-52"/>
              </a:rPr>
              <a:t>idroo.com</a:t>
            </a:r>
            <a:endParaRPr lang="ru-RU" altLang="ru-RU" kern="0" dirty="0">
              <a:latin typeface="Futura PT Demi" panose="020B0604020202020204" pitchFamily="34" charset="-52"/>
            </a:endParaRPr>
          </a:p>
          <a:p>
            <a:pPr lvl="1">
              <a:defRPr/>
            </a:pPr>
            <a:endParaRPr lang="ru-RU" altLang="ru-RU" kern="0" dirty="0">
              <a:latin typeface="Futura PT Demi" panose="020B0604020202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09296255"/>
      </p:ext>
    </p:extLst>
  </p:cSld>
  <p:clrMapOvr>
    <a:masterClrMapping/>
  </p:clrMapOvr>
</p:sld>
</file>

<file path=ppt/theme/theme1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пециальное оформление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пециальное оформление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пециальное оформление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пециальное оформление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23645</TotalTime>
  <Words>1735</Words>
  <Application>Microsoft Office PowerPoint</Application>
  <PresentationFormat>Широкоэкранный</PresentationFormat>
  <Paragraphs>213</Paragraphs>
  <Slides>29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Wingdings</vt:lpstr>
      <vt:lpstr>Arial</vt:lpstr>
      <vt:lpstr>Futura PT Demi</vt:lpstr>
      <vt:lpstr>Futura PT Book</vt:lpstr>
      <vt:lpstr>Calibri</vt:lpstr>
      <vt:lpstr>Courier New</vt:lpstr>
      <vt:lpstr>Специальное оформление</vt:lpstr>
      <vt:lpstr>Презентация PowerPoint</vt:lpstr>
      <vt:lpstr>Направления цифровизации ГИА школьников</vt:lpstr>
      <vt:lpstr>1С:Образование:  основные возможности для обучения в цифровой образовательной среде</vt:lpstr>
      <vt:lpstr>Презентация PowerPoint</vt:lpstr>
      <vt:lpstr>Учебные пособия «1С:Школа» - основа  цифровой Библиотеки «1С:Образование»</vt:lpstr>
      <vt:lpstr>Профильный ЕГЭ по математике</vt:lpstr>
      <vt:lpstr>Изменения в КИМ ЕГЭ профильного уровня по математике</vt:lpstr>
      <vt:lpstr>Материалы для подготовки к профильному ЕГЭ по математике  в системе «1С:Образование»</vt:lpstr>
      <vt:lpstr>Пример занятия «Сечения многогранников» </vt:lpstr>
      <vt:lpstr>Опыт Учебного центра № 1</vt:lpstr>
      <vt:lpstr>Егэ по информатике</vt:lpstr>
      <vt:lpstr>Опыт подготовки в ЕГЭ по информатике</vt:lpstr>
      <vt:lpstr>Цифровые учебные материалы </vt:lpstr>
      <vt:lpstr>Цифровые учебные материалы</vt:lpstr>
      <vt:lpstr>Теория</vt:lpstr>
      <vt:lpstr>Тренажеры</vt:lpstr>
      <vt:lpstr>Задачи для самостоятельного решения</vt:lpstr>
      <vt:lpstr>Тренажеры</vt:lpstr>
      <vt:lpstr>Егэ по русскому языку</vt:lpstr>
      <vt:lpstr>Русский язык. Материалы для подготовки к ЕГЭ и ОГЭ</vt:lpstr>
      <vt:lpstr>Задачи электронных лингвистических тренажеров</vt:lpstr>
      <vt:lpstr>Структура и содержание лингвистических электронных тренажеров</vt:lpstr>
      <vt:lpstr>Особенности лингвистических тренажеров</vt:lpstr>
      <vt:lpstr>Преимущества лингвистических электронных тренажеров</vt:lpstr>
      <vt:lpstr>выводы</vt:lpstr>
      <vt:lpstr>Что дают цифровые инструменты</vt:lpstr>
      <vt:lpstr>Как подключиться к системе «1С:Образование»</vt:lpstr>
      <vt:lpstr>Обучение пользователей</vt:lpstr>
      <vt:lpstr>Спасибо за внимание!</vt:lpstr>
    </vt:vector>
  </TitlesOfParts>
  <Company>1C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Fomin_D</dc:creator>
  <cp:lastModifiedBy>Tatyana Chernetskaya</cp:lastModifiedBy>
  <cp:revision>602</cp:revision>
  <dcterms:created xsi:type="dcterms:W3CDTF">2015-09-09T08:16:26Z</dcterms:created>
  <dcterms:modified xsi:type="dcterms:W3CDTF">2022-03-03T13:22:09Z</dcterms:modified>
</cp:coreProperties>
</file>